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6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0" r:id="rId4"/>
    <p:sldId id="258" r:id="rId5"/>
    <p:sldId id="259" r:id="rId6"/>
    <p:sldId id="261" r:id="rId7"/>
    <p:sldId id="264" r:id="rId8"/>
    <p:sldId id="267" r:id="rId9"/>
    <p:sldId id="26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ADEN.LIN65@students.kbcc.cuny.edu" initials="J" lastIdx="2" clrIdx="0">
    <p:extLst>
      <p:ext uri="{19B8F6BF-5375-455C-9EA6-DF929625EA0E}">
        <p15:presenceInfo xmlns:p15="http://schemas.microsoft.com/office/powerpoint/2012/main" userId="S::jaden.lin65@students.kbcc.cuny.edu::0f46377d-e06f-4d95-975f-017794120f0a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4"/>
    <p:restoredTop sz="96208"/>
  </p:normalViewPr>
  <p:slideViewPr>
    <p:cSldViewPr snapToGrid="0" snapToObjects="1">
      <p:cViewPr varScale="1">
        <p:scale>
          <a:sx n="84" d="100"/>
          <a:sy n="84" d="100"/>
        </p:scale>
        <p:origin x="192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6T17:15:18.848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26T17:40:27.846" idx="2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610DFE4-F371-40FB-B3C8-4CF1DAD9DF55}" type="doc">
      <dgm:prSet loTypeId="urn:microsoft.com/office/officeart/2005/8/layout/hChevron3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76C8819-3FE0-AB45-B000-2DAF046C272D}">
      <dgm:prSet/>
      <dgm:spPr/>
      <dgm:t>
        <a:bodyPr/>
        <a:lstStyle/>
        <a:p>
          <a:pPr>
            <a:defRPr b="1"/>
          </a:pPr>
          <a:r>
            <a:rPr lang="en-US" dirty="0"/>
            <a:t>Web scraped 150 movie titles per year for the past 3 decades</a:t>
          </a:r>
        </a:p>
      </dgm:t>
    </dgm:pt>
    <dgm:pt modelId="{8F3D7F41-D2D1-1940-AAB9-FA3B00B2E1C0}" type="parTrans" cxnId="{A4C6178A-40D0-D14D-B1AD-014F077D3D76}">
      <dgm:prSet/>
      <dgm:spPr/>
      <dgm:t>
        <a:bodyPr/>
        <a:lstStyle/>
        <a:p>
          <a:endParaRPr lang="en-US"/>
        </a:p>
      </dgm:t>
    </dgm:pt>
    <dgm:pt modelId="{3EC27249-08B1-3347-92B6-47F49AEE3AA1}" type="sibTrans" cxnId="{A4C6178A-40D0-D14D-B1AD-014F077D3D76}">
      <dgm:prSet/>
      <dgm:spPr/>
      <dgm:t>
        <a:bodyPr/>
        <a:lstStyle/>
        <a:p>
          <a:endParaRPr lang="en-US"/>
        </a:p>
      </dgm:t>
    </dgm:pt>
    <dgm:pt modelId="{E313E30E-E356-8E4F-839F-3E15B2A02908}">
      <dgm:prSet/>
      <dgm:spPr/>
      <dgm:t>
        <a:bodyPr/>
        <a:lstStyle/>
        <a:p>
          <a:pPr>
            <a:defRPr b="1"/>
          </a:pPr>
          <a:r>
            <a:rPr lang="en-US" dirty="0"/>
            <a:t>Pass all 4500 titles to TMDB API</a:t>
          </a:r>
        </a:p>
      </dgm:t>
    </dgm:pt>
    <dgm:pt modelId="{8C364075-694F-004A-BDF0-4BEED6CA4E87}" type="parTrans" cxnId="{C3D9942A-6CF6-B54B-BC47-E28465C12B5C}">
      <dgm:prSet/>
      <dgm:spPr/>
      <dgm:t>
        <a:bodyPr/>
        <a:lstStyle/>
        <a:p>
          <a:endParaRPr lang="en-US"/>
        </a:p>
      </dgm:t>
    </dgm:pt>
    <dgm:pt modelId="{CFA14BBD-1A30-964A-8BC7-6910B6988879}" type="sibTrans" cxnId="{C3D9942A-6CF6-B54B-BC47-E28465C12B5C}">
      <dgm:prSet/>
      <dgm:spPr/>
      <dgm:t>
        <a:bodyPr/>
        <a:lstStyle/>
        <a:p>
          <a:endParaRPr lang="en-US"/>
        </a:p>
      </dgm:t>
    </dgm:pt>
    <dgm:pt modelId="{E86565EA-E4E8-FA49-95A4-223AC81B2697}">
      <dgm:prSet/>
      <dgm:spPr/>
      <dgm:t>
        <a:bodyPr/>
        <a:lstStyle/>
        <a:p>
          <a:r>
            <a:rPr lang="en-US" dirty="0"/>
            <a:t>Inserting all viable data into a CSV</a:t>
          </a:r>
        </a:p>
      </dgm:t>
    </dgm:pt>
    <dgm:pt modelId="{8565CBCA-0A48-C046-8E4A-25C49BB7F099}" type="parTrans" cxnId="{BB25AE0B-5B5D-B847-96EE-0FCF1A128A94}">
      <dgm:prSet/>
      <dgm:spPr/>
      <dgm:t>
        <a:bodyPr/>
        <a:lstStyle/>
        <a:p>
          <a:endParaRPr lang="en-US"/>
        </a:p>
      </dgm:t>
    </dgm:pt>
    <dgm:pt modelId="{F9BD3B8B-17AA-E845-89C7-A4999066D5D2}" type="sibTrans" cxnId="{BB25AE0B-5B5D-B847-96EE-0FCF1A128A94}">
      <dgm:prSet/>
      <dgm:spPr/>
      <dgm:t>
        <a:bodyPr/>
        <a:lstStyle/>
        <a:p>
          <a:endParaRPr lang="en-US"/>
        </a:p>
      </dgm:t>
    </dgm:pt>
    <dgm:pt modelId="{83C59F43-0F3B-E54E-BDED-A1F8349C3F9C}">
      <dgm:prSet/>
      <dgm:spPr/>
      <dgm:t>
        <a:bodyPr/>
        <a:lstStyle/>
        <a:p>
          <a:r>
            <a:rPr lang="en-US" dirty="0"/>
            <a:t>Exploratory Data Analysis</a:t>
          </a:r>
        </a:p>
      </dgm:t>
    </dgm:pt>
    <dgm:pt modelId="{018C39CC-6420-5448-B9A1-FD68BDE5FDAF}" type="parTrans" cxnId="{ECF9FCA1-0BD0-B240-B12A-323A520D6210}">
      <dgm:prSet/>
      <dgm:spPr/>
      <dgm:t>
        <a:bodyPr/>
        <a:lstStyle/>
        <a:p>
          <a:endParaRPr lang="en-US"/>
        </a:p>
      </dgm:t>
    </dgm:pt>
    <dgm:pt modelId="{395381E1-8E11-7141-87C9-7332B0724DFA}" type="sibTrans" cxnId="{ECF9FCA1-0BD0-B240-B12A-323A520D6210}">
      <dgm:prSet/>
      <dgm:spPr/>
      <dgm:t>
        <a:bodyPr/>
        <a:lstStyle/>
        <a:p>
          <a:endParaRPr lang="en-US"/>
        </a:p>
      </dgm:t>
    </dgm:pt>
    <dgm:pt modelId="{9234F4D0-6C4D-864C-B90B-A4CC7C42FC88}">
      <dgm:prSet/>
      <dgm:spPr/>
      <dgm:t>
        <a:bodyPr/>
        <a:lstStyle/>
        <a:p>
          <a:r>
            <a:rPr lang="en-US" dirty="0"/>
            <a:t>Results</a:t>
          </a:r>
        </a:p>
      </dgm:t>
    </dgm:pt>
    <dgm:pt modelId="{016A0094-A45A-5942-9919-F0CD2F1ECAF0}" type="parTrans" cxnId="{6DA53A84-FF96-8E47-BA0B-440B55AFAEA9}">
      <dgm:prSet/>
      <dgm:spPr/>
      <dgm:t>
        <a:bodyPr/>
        <a:lstStyle/>
        <a:p>
          <a:endParaRPr lang="en-US"/>
        </a:p>
      </dgm:t>
    </dgm:pt>
    <dgm:pt modelId="{BED6FFB2-F4F1-9048-8EC0-B429466E2D0F}" type="sibTrans" cxnId="{6DA53A84-FF96-8E47-BA0B-440B55AFAEA9}">
      <dgm:prSet/>
      <dgm:spPr/>
      <dgm:t>
        <a:bodyPr/>
        <a:lstStyle/>
        <a:p>
          <a:endParaRPr lang="en-US"/>
        </a:p>
      </dgm:t>
    </dgm:pt>
    <dgm:pt modelId="{F91AA0FF-6E2B-FF48-AF41-E978A518F3E8}" type="pres">
      <dgm:prSet presAssocID="{9610DFE4-F371-40FB-B3C8-4CF1DAD9DF55}" presName="Name0" presStyleCnt="0">
        <dgm:presLayoutVars>
          <dgm:dir/>
          <dgm:resizeHandles val="exact"/>
        </dgm:presLayoutVars>
      </dgm:prSet>
      <dgm:spPr/>
    </dgm:pt>
    <dgm:pt modelId="{1F2D5D16-A372-274E-AD6C-72FD8EAD13D8}" type="pres">
      <dgm:prSet presAssocID="{876C8819-3FE0-AB45-B000-2DAF046C272D}" presName="parTxOnly" presStyleLbl="node1" presStyleIdx="0" presStyleCnt="5">
        <dgm:presLayoutVars>
          <dgm:bulletEnabled val="1"/>
        </dgm:presLayoutVars>
      </dgm:prSet>
      <dgm:spPr/>
    </dgm:pt>
    <dgm:pt modelId="{F8ED0E3B-2B38-ED4F-B798-F0025CB39B53}" type="pres">
      <dgm:prSet presAssocID="{3EC27249-08B1-3347-92B6-47F49AEE3AA1}" presName="parSpace" presStyleCnt="0"/>
      <dgm:spPr/>
    </dgm:pt>
    <dgm:pt modelId="{4F3C52E5-3962-B14C-9978-8DDF1ECA2F32}" type="pres">
      <dgm:prSet presAssocID="{E313E30E-E356-8E4F-839F-3E15B2A02908}" presName="parTxOnly" presStyleLbl="node1" presStyleIdx="1" presStyleCnt="5">
        <dgm:presLayoutVars>
          <dgm:bulletEnabled val="1"/>
        </dgm:presLayoutVars>
      </dgm:prSet>
      <dgm:spPr/>
    </dgm:pt>
    <dgm:pt modelId="{B99384E0-A7D8-5F4F-9014-2564D28A2576}" type="pres">
      <dgm:prSet presAssocID="{CFA14BBD-1A30-964A-8BC7-6910B6988879}" presName="parSpace" presStyleCnt="0"/>
      <dgm:spPr/>
    </dgm:pt>
    <dgm:pt modelId="{3645B61D-C59B-E04F-A25D-BDE8ECC83A4A}" type="pres">
      <dgm:prSet presAssocID="{E86565EA-E4E8-FA49-95A4-223AC81B2697}" presName="parTxOnly" presStyleLbl="node1" presStyleIdx="2" presStyleCnt="5">
        <dgm:presLayoutVars>
          <dgm:bulletEnabled val="1"/>
        </dgm:presLayoutVars>
      </dgm:prSet>
      <dgm:spPr/>
    </dgm:pt>
    <dgm:pt modelId="{FEC2F32A-88ED-5449-9261-7630098FC435}" type="pres">
      <dgm:prSet presAssocID="{F9BD3B8B-17AA-E845-89C7-A4999066D5D2}" presName="parSpace" presStyleCnt="0"/>
      <dgm:spPr/>
    </dgm:pt>
    <dgm:pt modelId="{FA61227D-80C3-BB44-AEBA-837A5CDA0710}" type="pres">
      <dgm:prSet presAssocID="{83C59F43-0F3B-E54E-BDED-A1F8349C3F9C}" presName="parTxOnly" presStyleLbl="node1" presStyleIdx="3" presStyleCnt="5">
        <dgm:presLayoutVars>
          <dgm:bulletEnabled val="1"/>
        </dgm:presLayoutVars>
      </dgm:prSet>
      <dgm:spPr/>
    </dgm:pt>
    <dgm:pt modelId="{22F0AE1B-2A0D-0545-B809-60583AE3B864}" type="pres">
      <dgm:prSet presAssocID="{395381E1-8E11-7141-87C9-7332B0724DFA}" presName="parSpace" presStyleCnt="0"/>
      <dgm:spPr/>
    </dgm:pt>
    <dgm:pt modelId="{423A26DD-C536-6F49-87EC-A66D04EECED6}" type="pres">
      <dgm:prSet presAssocID="{9234F4D0-6C4D-864C-B90B-A4CC7C42FC88}" presName="parTxOnly" presStyleLbl="node1" presStyleIdx="4" presStyleCnt="5">
        <dgm:presLayoutVars>
          <dgm:bulletEnabled val="1"/>
        </dgm:presLayoutVars>
      </dgm:prSet>
      <dgm:spPr/>
    </dgm:pt>
  </dgm:ptLst>
  <dgm:cxnLst>
    <dgm:cxn modelId="{BB25AE0B-5B5D-B847-96EE-0FCF1A128A94}" srcId="{9610DFE4-F371-40FB-B3C8-4CF1DAD9DF55}" destId="{E86565EA-E4E8-FA49-95A4-223AC81B2697}" srcOrd="2" destOrd="0" parTransId="{8565CBCA-0A48-C046-8E4A-25C49BB7F099}" sibTransId="{F9BD3B8B-17AA-E845-89C7-A4999066D5D2}"/>
    <dgm:cxn modelId="{55300812-2BDA-964C-879B-518224C19833}" type="presOf" srcId="{E86565EA-E4E8-FA49-95A4-223AC81B2697}" destId="{3645B61D-C59B-E04F-A25D-BDE8ECC83A4A}" srcOrd="0" destOrd="0" presId="urn:microsoft.com/office/officeart/2005/8/layout/hChevron3"/>
    <dgm:cxn modelId="{C3D9942A-6CF6-B54B-BC47-E28465C12B5C}" srcId="{9610DFE4-F371-40FB-B3C8-4CF1DAD9DF55}" destId="{E313E30E-E356-8E4F-839F-3E15B2A02908}" srcOrd="1" destOrd="0" parTransId="{8C364075-694F-004A-BDF0-4BEED6CA4E87}" sibTransId="{CFA14BBD-1A30-964A-8BC7-6910B6988879}"/>
    <dgm:cxn modelId="{6E08BE33-38E1-1A4C-BA36-B21080AE7962}" type="presOf" srcId="{E313E30E-E356-8E4F-839F-3E15B2A02908}" destId="{4F3C52E5-3962-B14C-9978-8DDF1ECA2F32}" srcOrd="0" destOrd="0" presId="urn:microsoft.com/office/officeart/2005/8/layout/hChevron3"/>
    <dgm:cxn modelId="{7730453E-EB53-5F48-8143-0AF04E0348C7}" type="presOf" srcId="{876C8819-3FE0-AB45-B000-2DAF046C272D}" destId="{1F2D5D16-A372-274E-AD6C-72FD8EAD13D8}" srcOrd="0" destOrd="0" presId="urn:microsoft.com/office/officeart/2005/8/layout/hChevron3"/>
    <dgm:cxn modelId="{59A87E53-E54F-BC4C-AFD8-44F2E3AE17AF}" type="presOf" srcId="{9234F4D0-6C4D-864C-B90B-A4CC7C42FC88}" destId="{423A26DD-C536-6F49-87EC-A66D04EECED6}" srcOrd="0" destOrd="0" presId="urn:microsoft.com/office/officeart/2005/8/layout/hChevron3"/>
    <dgm:cxn modelId="{6DA53A84-FF96-8E47-BA0B-440B55AFAEA9}" srcId="{9610DFE4-F371-40FB-B3C8-4CF1DAD9DF55}" destId="{9234F4D0-6C4D-864C-B90B-A4CC7C42FC88}" srcOrd="4" destOrd="0" parTransId="{016A0094-A45A-5942-9919-F0CD2F1ECAF0}" sibTransId="{BED6FFB2-F4F1-9048-8EC0-B429466E2D0F}"/>
    <dgm:cxn modelId="{A4C6178A-40D0-D14D-B1AD-014F077D3D76}" srcId="{9610DFE4-F371-40FB-B3C8-4CF1DAD9DF55}" destId="{876C8819-3FE0-AB45-B000-2DAF046C272D}" srcOrd="0" destOrd="0" parTransId="{8F3D7F41-D2D1-1940-AAB9-FA3B00B2E1C0}" sibTransId="{3EC27249-08B1-3347-92B6-47F49AEE3AA1}"/>
    <dgm:cxn modelId="{ECF9FCA1-0BD0-B240-B12A-323A520D6210}" srcId="{9610DFE4-F371-40FB-B3C8-4CF1DAD9DF55}" destId="{83C59F43-0F3B-E54E-BDED-A1F8349C3F9C}" srcOrd="3" destOrd="0" parTransId="{018C39CC-6420-5448-B9A1-FD68BDE5FDAF}" sibTransId="{395381E1-8E11-7141-87C9-7332B0724DFA}"/>
    <dgm:cxn modelId="{97F818DE-607F-674A-A6E0-054F372E10BC}" type="presOf" srcId="{83C59F43-0F3B-E54E-BDED-A1F8349C3F9C}" destId="{FA61227D-80C3-BB44-AEBA-837A5CDA0710}" srcOrd="0" destOrd="0" presId="urn:microsoft.com/office/officeart/2005/8/layout/hChevron3"/>
    <dgm:cxn modelId="{94AB7FF8-D63A-794F-826D-6E811FD67C1E}" type="presOf" srcId="{9610DFE4-F371-40FB-B3C8-4CF1DAD9DF55}" destId="{F91AA0FF-6E2B-FF48-AF41-E978A518F3E8}" srcOrd="0" destOrd="0" presId="urn:microsoft.com/office/officeart/2005/8/layout/hChevron3"/>
    <dgm:cxn modelId="{49C4A8CF-7ECB-794D-A298-8A34DBF0E492}" type="presParOf" srcId="{F91AA0FF-6E2B-FF48-AF41-E978A518F3E8}" destId="{1F2D5D16-A372-274E-AD6C-72FD8EAD13D8}" srcOrd="0" destOrd="0" presId="urn:microsoft.com/office/officeart/2005/8/layout/hChevron3"/>
    <dgm:cxn modelId="{C8EC32D5-61C7-484D-9304-A3ECBDC7A570}" type="presParOf" srcId="{F91AA0FF-6E2B-FF48-AF41-E978A518F3E8}" destId="{F8ED0E3B-2B38-ED4F-B798-F0025CB39B53}" srcOrd="1" destOrd="0" presId="urn:microsoft.com/office/officeart/2005/8/layout/hChevron3"/>
    <dgm:cxn modelId="{D4C3A603-D273-8042-B178-260D0CA57E4F}" type="presParOf" srcId="{F91AA0FF-6E2B-FF48-AF41-E978A518F3E8}" destId="{4F3C52E5-3962-B14C-9978-8DDF1ECA2F32}" srcOrd="2" destOrd="0" presId="urn:microsoft.com/office/officeart/2005/8/layout/hChevron3"/>
    <dgm:cxn modelId="{3361E022-257D-1642-AF9C-DE934E12E6AC}" type="presParOf" srcId="{F91AA0FF-6E2B-FF48-AF41-E978A518F3E8}" destId="{B99384E0-A7D8-5F4F-9014-2564D28A2576}" srcOrd="3" destOrd="0" presId="urn:microsoft.com/office/officeart/2005/8/layout/hChevron3"/>
    <dgm:cxn modelId="{CA0AF02E-ED05-FD46-93DE-DB8474DD0085}" type="presParOf" srcId="{F91AA0FF-6E2B-FF48-AF41-E978A518F3E8}" destId="{3645B61D-C59B-E04F-A25D-BDE8ECC83A4A}" srcOrd="4" destOrd="0" presId="urn:microsoft.com/office/officeart/2005/8/layout/hChevron3"/>
    <dgm:cxn modelId="{AD15B653-4677-F444-9ED7-E26E41E4DEC3}" type="presParOf" srcId="{F91AA0FF-6E2B-FF48-AF41-E978A518F3E8}" destId="{FEC2F32A-88ED-5449-9261-7630098FC435}" srcOrd="5" destOrd="0" presId="urn:microsoft.com/office/officeart/2005/8/layout/hChevron3"/>
    <dgm:cxn modelId="{B9860063-F814-9A43-A04A-75FA085D594B}" type="presParOf" srcId="{F91AA0FF-6E2B-FF48-AF41-E978A518F3E8}" destId="{FA61227D-80C3-BB44-AEBA-837A5CDA0710}" srcOrd="6" destOrd="0" presId="urn:microsoft.com/office/officeart/2005/8/layout/hChevron3"/>
    <dgm:cxn modelId="{8701629F-16E8-1145-9F08-86C9E17DC5AC}" type="presParOf" srcId="{F91AA0FF-6E2B-FF48-AF41-E978A518F3E8}" destId="{22F0AE1B-2A0D-0545-B809-60583AE3B864}" srcOrd="7" destOrd="0" presId="urn:microsoft.com/office/officeart/2005/8/layout/hChevron3"/>
    <dgm:cxn modelId="{17667127-F80F-C54D-A767-89C1F0D8ECF7}" type="presParOf" srcId="{F91AA0FF-6E2B-FF48-AF41-E978A518F3E8}" destId="{423A26DD-C536-6F49-87EC-A66D04EECED6}" srcOrd="8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2247B4-D7D1-4534-AD48-954A118AA5A0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85DB3BA5-F41C-4896-BA7C-220096B60EB9}">
      <dgm:prSet/>
      <dgm:spPr/>
      <dgm:t>
        <a:bodyPr/>
        <a:lstStyle/>
        <a:p>
          <a:r>
            <a:rPr lang="en-US" dirty="0"/>
            <a:t>Popularity or Profit?</a:t>
          </a:r>
        </a:p>
      </dgm:t>
    </dgm:pt>
    <dgm:pt modelId="{72E06C62-8421-491E-BAAA-56A1EF0374F3}" type="parTrans" cxnId="{FC7F9191-0286-438E-8353-C24503477E9C}">
      <dgm:prSet/>
      <dgm:spPr/>
      <dgm:t>
        <a:bodyPr/>
        <a:lstStyle/>
        <a:p>
          <a:endParaRPr lang="en-US"/>
        </a:p>
      </dgm:t>
    </dgm:pt>
    <dgm:pt modelId="{ADC11FB7-F487-4C7A-8D3A-86E450F2D7BF}" type="sibTrans" cxnId="{FC7F9191-0286-438E-8353-C24503477E9C}">
      <dgm:prSet/>
      <dgm:spPr/>
      <dgm:t>
        <a:bodyPr/>
        <a:lstStyle/>
        <a:p>
          <a:endParaRPr lang="en-US"/>
        </a:p>
      </dgm:t>
    </dgm:pt>
    <dgm:pt modelId="{5066C0F0-AF77-E24F-A50C-458738C53ED4}" type="pres">
      <dgm:prSet presAssocID="{BE2247B4-D7D1-4534-AD48-954A118AA5A0}" presName="linear" presStyleCnt="0">
        <dgm:presLayoutVars>
          <dgm:animLvl val="lvl"/>
          <dgm:resizeHandles val="exact"/>
        </dgm:presLayoutVars>
      </dgm:prSet>
      <dgm:spPr/>
    </dgm:pt>
    <dgm:pt modelId="{8E118045-60B1-3A42-9348-12BEEDC1E47C}" type="pres">
      <dgm:prSet presAssocID="{85DB3BA5-F41C-4896-BA7C-220096B60EB9}" presName="parentText" presStyleLbl="node1" presStyleIdx="0" presStyleCnt="1" custLinFactNeighborX="370" custLinFactNeighborY="-15415">
        <dgm:presLayoutVars>
          <dgm:chMax val="0"/>
          <dgm:bulletEnabled val="1"/>
        </dgm:presLayoutVars>
      </dgm:prSet>
      <dgm:spPr/>
    </dgm:pt>
  </dgm:ptLst>
  <dgm:cxnLst>
    <dgm:cxn modelId="{FC7F9191-0286-438E-8353-C24503477E9C}" srcId="{BE2247B4-D7D1-4534-AD48-954A118AA5A0}" destId="{85DB3BA5-F41C-4896-BA7C-220096B60EB9}" srcOrd="0" destOrd="0" parTransId="{72E06C62-8421-491E-BAAA-56A1EF0374F3}" sibTransId="{ADC11FB7-F487-4C7A-8D3A-86E450F2D7BF}"/>
    <dgm:cxn modelId="{228C3DAF-E909-2246-95D2-2444CA19B398}" type="presOf" srcId="{BE2247B4-D7D1-4534-AD48-954A118AA5A0}" destId="{5066C0F0-AF77-E24F-A50C-458738C53ED4}" srcOrd="0" destOrd="0" presId="urn:microsoft.com/office/officeart/2005/8/layout/vList2"/>
    <dgm:cxn modelId="{5D3202B7-560B-0A49-BB1A-ED1D62450729}" type="presOf" srcId="{85DB3BA5-F41C-4896-BA7C-220096B60EB9}" destId="{8E118045-60B1-3A42-9348-12BEEDC1E47C}" srcOrd="0" destOrd="0" presId="urn:microsoft.com/office/officeart/2005/8/layout/vList2"/>
    <dgm:cxn modelId="{A4B5EDC9-782A-254C-9FEA-48165A1C333D}" type="presParOf" srcId="{5066C0F0-AF77-E24F-A50C-458738C53ED4}" destId="{8E118045-60B1-3A42-9348-12BEEDC1E47C}" srcOrd="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2D5D16-A372-274E-AD6C-72FD8EAD13D8}">
      <dsp:nvSpPr>
        <dsp:cNvPr id="0" name=""/>
        <dsp:cNvSpPr/>
      </dsp:nvSpPr>
      <dsp:spPr>
        <a:xfrm>
          <a:off x="1172" y="1333611"/>
          <a:ext cx="2285441" cy="914176"/>
        </a:xfrm>
        <a:prstGeom prst="homePlat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5344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kern="1200" dirty="0"/>
            <a:t>Web scraped 150 movie titles per year for the past 3 decades</a:t>
          </a:r>
        </a:p>
      </dsp:txBody>
      <dsp:txXfrm>
        <a:off x="1172" y="1333611"/>
        <a:ext cx="2056897" cy="914176"/>
      </dsp:txXfrm>
    </dsp:sp>
    <dsp:sp modelId="{4F3C52E5-3962-B14C-9978-8DDF1ECA2F32}">
      <dsp:nvSpPr>
        <dsp:cNvPr id="0" name=""/>
        <dsp:cNvSpPr/>
      </dsp:nvSpPr>
      <dsp:spPr>
        <a:xfrm>
          <a:off x="1829525" y="1333611"/>
          <a:ext cx="2285441" cy="914176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600" kern="1200" dirty="0"/>
            <a:t>Pass all 4500 titles to TMDB API</a:t>
          </a:r>
        </a:p>
      </dsp:txBody>
      <dsp:txXfrm>
        <a:off x="2286613" y="1333611"/>
        <a:ext cx="1371265" cy="914176"/>
      </dsp:txXfrm>
    </dsp:sp>
    <dsp:sp modelId="{3645B61D-C59B-E04F-A25D-BDE8ECC83A4A}">
      <dsp:nvSpPr>
        <dsp:cNvPr id="0" name=""/>
        <dsp:cNvSpPr/>
      </dsp:nvSpPr>
      <dsp:spPr>
        <a:xfrm>
          <a:off x="3657879" y="1333611"/>
          <a:ext cx="2285441" cy="914176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Inserting all viable data into a CSV</a:t>
          </a:r>
        </a:p>
      </dsp:txBody>
      <dsp:txXfrm>
        <a:off x="4114967" y="1333611"/>
        <a:ext cx="1371265" cy="914176"/>
      </dsp:txXfrm>
    </dsp:sp>
    <dsp:sp modelId="{FA61227D-80C3-BB44-AEBA-837A5CDA0710}">
      <dsp:nvSpPr>
        <dsp:cNvPr id="0" name=""/>
        <dsp:cNvSpPr/>
      </dsp:nvSpPr>
      <dsp:spPr>
        <a:xfrm>
          <a:off x="5486232" y="1333611"/>
          <a:ext cx="2285441" cy="914176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Exploratory Data Analysis</a:t>
          </a:r>
        </a:p>
      </dsp:txBody>
      <dsp:txXfrm>
        <a:off x="5943320" y="1333611"/>
        <a:ext cx="1371265" cy="914176"/>
      </dsp:txXfrm>
    </dsp:sp>
    <dsp:sp modelId="{423A26DD-C536-6F49-87EC-A66D04EECED6}">
      <dsp:nvSpPr>
        <dsp:cNvPr id="0" name=""/>
        <dsp:cNvSpPr/>
      </dsp:nvSpPr>
      <dsp:spPr>
        <a:xfrm>
          <a:off x="7314586" y="1333611"/>
          <a:ext cx="2285441" cy="914176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42672" rIns="21336" bIns="42672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Results</a:t>
          </a:r>
        </a:p>
      </dsp:txBody>
      <dsp:txXfrm>
        <a:off x="7771674" y="1333611"/>
        <a:ext cx="1371265" cy="91417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118045-60B1-3A42-9348-12BEEDC1E47C}">
      <dsp:nvSpPr>
        <dsp:cNvPr id="0" name=""/>
        <dsp:cNvSpPr/>
      </dsp:nvSpPr>
      <dsp:spPr>
        <a:xfrm>
          <a:off x="0" y="1818831"/>
          <a:ext cx="7727339" cy="1482974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34925" cap="flat" cmpd="sng" algn="in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kern="1200" dirty="0"/>
            <a:t>Popularity or Profit?</a:t>
          </a:r>
        </a:p>
      </dsp:txBody>
      <dsp:txXfrm>
        <a:off x="72393" y="1891224"/>
        <a:ext cx="7582553" cy="133818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tiff>
</file>

<file path=ppt/media/image6.png>
</file>

<file path=ppt/media/image7.sv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94CA70-BCC9-F841-8EE1-10D8A34035C9}" type="datetimeFigureOut">
              <a:rPr lang="en-US" smtClean="0"/>
              <a:t>4/27/20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A1EADA-5E1E-BE4D-8E27-5CA2A2778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5455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Hi I'm Jaden and this is my mod 1 project presentation on Movie Data Analysis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2076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First we begin by defining what makes a movie "successful"</a:t>
            </a:r>
          </a:p>
          <a:p>
            <a:endParaRPr lang="en-US" dirty="0"/>
          </a:p>
          <a:p>
            <a:r>
              <a:rPr lang="en-US" dirty="0"/>
              <a:t>These are question that we must consider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0633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5457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Does a high budget bring in more money?</a:t>
            </a:r>
          </a:p>
          <a:p>
            <a:endParaRPr lang="en-US" dirty="0"/>
          </a:p>
          <a:p>
            <a:r>
              <a:rPr lang="en-US" dirty="0"/>
              <a:t>Not always, although we see a positive relationship we also see some low budget movies have the potential to exceeding higher budget movies in profit.</a:t>
            </a:r>
          </a:p>
          <a:p>
            <a:endParaRPr lang="en-US" dirty="0"/>
          </a:p>
          <a:p>
            <a:r>
              <a:rPr lang="en-US" dirty="0"/>
              <a:t>What </a:t>
            </a:r>
            <a:r>
              <a:rPr lang="en-US" dirty="0" err="1"/>
              <a:t>i</a:t>
            </a:r>
            <a:r>
              <a:rPr lang="en-US" dirty="0"/>
              <a:t> would </a:t>
            </a:r>
            <a:r>
              <a:rPr lang="en-US" dirty="0" err="1"/>
              <a:t>reccommend</a:t>
            </a:r>
            <a:r>
              <a:rPr lang="en-US" dirty="0"/>
              <a:t> is a budget of 45-55 million</a:t>
            </a:r>
          </a:p>
          <a:p>
            <a:endParaRPr lang="en-US" dirty="0"/>
          </a:p>
          <a:p>
            <a:r>
              <a:rPr lang="en-US" dirty="0"/>
              <a:t>This range is the average budget of all the movies in the past decade</a:t>
            </a:r>
          </a:p>
          <a:p>
            <a:r>
              <a:rPr lang="en-US" dirty="0" err="1"/>
              <a:t>didnt</a:t>
            </a:r>
            <a:r>
              <a:rPr lang="en-US" dirty="0"/>
              <a:t> included movies before 2010 because of inflation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66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 I wanted to see what genres are the most popular.</a:t>
            </a: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on our data Sci-fi is the most popular genre</a:t>
            </a: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followed by</a:t>
            </a:r>
          </a:p>
          <a:p>
            <a:pPr rtl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war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animation</a:t>
            </a:r>
            <a:endParaRPr lang="en-US" b="0" dirty="0">
              <a:effectLst/>
            </a:endParaRPr>
          </a:p>
          <a:p>
            <a:pPr rtl="0"/>
            <a:endParaRPr lang="en-US" b="0" dirty="0">
              <a:effectLst/>
            </a:endParaRPr>
          </a:p>
          <a:p>
            <a:pPr rtl="0"/>
            <a:r>
              <a:rPr lang="en-US" b="0" dirty="0">
                <a:effectLst/>
              </a:rPr>
              <a:t>At this point I assuming that popularity equals to more profit, because popular movies have bigger fan bases and that would translate to more profit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4050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lets look at the average gross of each genre</a:t>
            </a:r>
          </a:p>
          <a:p>
            <a:r>
              <a:rPr lang="en-US" dirty="0"/>
              <a:t>to see if that true</a:t>
            </a:r>
          </a:p>
          <a:p>
            <a:endParaRPr lang="en-US" dirty="0"/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Animation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Adventure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Family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Sci-Fi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</a:p>
          <a:p>
            <a:pPr rtl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on the last graph we see and comparing it to this, we can tell that popularity doesn't in higher gross</a:t>
            </a:r>
          </a:p>
          <a:p>
            <a:pPr rtl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highest grossing genre is Animation and sci-fi is 4th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0878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lets look at the average gross of each genre</a:t>
            </a:r>
          </a:p>
          <a:p>
            <a:r>
              <a:rPr lang="en-US" dirty="0"/>
              <a:t>to see if that true</a:t>
            </a:r>
          </a:p>
          <a:p>
            <a:endParaRPr lang="en-US" dirty="0"/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Animation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Adventure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Family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Sci-Fi</a:t>
            </a:r>
            <a:endParaRPr lang="en-US" b="0" dirty="0">
              <a:effectLst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Action</a:t>
            </a:r>
          </a:p>
          <a:p>
            <a:pPr rtl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on the last graph we see and comparing it to this, we can tell that popularity doesn't in higher gross</a:t>
            </a:r>
          </a:p>
          <a:p>
            <a:pPr rtl="0"/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rtl="0"/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highest grossing genre is Animation and sci-fi is 4th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999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n-US" dirty="0"/>
              <a:t>Typically movies </a:t>
            </a:r>
            <a:r>
              <a:rPr lang="en-US" dirty="0" err="1"/>
              <a:t>arent</a:t>
            </a:r>
            <a:r>
              <a:rPr lang="en-US" dirty="0"/>
              <a:t> just one specific genre,</a:t>
            </a:r>
          </a:p>
          <a:p>
            <a:pPr rtl="0"/>
            <a:r>
              <a:rPr lang="en-US" dirty="0"/>
              <a:t> its a mixture of them.</a:t>
            </a:r>
          </a:p>
          <a:p>
            <a:pPr rtl="0"/>
            <a:endParaRPr lang="en-US" dirty="0"/>
          </a:p>
          <a:p>
            <a:pPr rtl="0"/>
            <a:r>
              <a:rPr lang="en-US" dirty="0"/>
              <a:t>Base on my analysis an animation/sci-fi movie  with a budget of 45-50 million is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A1EADA-5E1E-BE4D-8E27-5CA2A27788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7987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4/27/20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4/27/20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tiff"/><Relationship Id="rId3" Type="http://schemas.openxmlformats.org/officeDocument/2006/relationships/diagramLayout" Target="../diagrams/layout1.xml"/><Relationship Id="rId7" Type="http://schemas.openxmlformats.org/officeDocument/2006/relationships/image" Target="../media/image1.tif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openxmlformats.org/officeDocument/2006/relationships/image" Target="../media/image5.tiff"/><Relationship Id="rId5" Type="http://schemas.openxmlformats.org/officeDocument/2006/relationships/diagramColors" Target="../diagrams/colors1.xml"/><Relationship Id="rId10" Type="http://schemas.openxmlformats.org/officeDocument/2006/relationships/image" Target="../media/image4.tiff"/><Relationship Id="rId4" Type="http://schemas.openxmlformats.org/officeDocument/2006/relationships/diagramQuickStyle" Target="../diagrams/quickStyle1.xml"/><Relationship Id="rId9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BF9A0A-A7BE-6B45-AF52-20D3C06C25E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Movie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02391-6B5E-4F46-B731-B6B1BC6CDE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Jaden Lin</a:t>
            </a:r>
          </a:p>
        </p:txBody>
      </p:sp>
    </p:spTree>
    <p:extLst>
      <p:ext uri="{BB962C8B-B14F-4D97-AF65-F5344CB8AC3E}">
        <p14:creationId xmlns:p14="http://schemas.microsoft.com/office/powerpoint/2010/main" val="25459488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7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F16DA2-5B34-D44C-A1E0-0200781425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en-US" dirty="0"/>
              <a:t>What factors go into a successful movie?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40B46-1D87-F44D-8F76-EE8159185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r>
              <a:rPr lang="en-US" dirty="0"/>
              <a:t>How well it is received by an audience? ( Rating)</a:t>
            </a:r>
          </a:p>
          <a:p>
            <a:r>
              <a:rPr lang="en-US" dirty="0"/>
              <a:t>How popular is it? (Popularity Score)</a:t>
            </a:r>
          </a:p>
          <a:p>
            <a:r>
              <a:rPr lang="en-US" dirty="0"/>
              <a:t>How much profit it brings in? ( Gross)</a:t>
            </a:r>
          </a:p>
          <a:p>
            <a:r>
              <a:rPr lang="en-US" dirty="0"/>
              <a:t>Does a bigger budget bring in more gross?</a:t>
            </a:r>
          </a:p>
          <a:p>
            <a:r>
              <a:rPr lang="en-US" dirty="0"/>
              <a:t>What is the most popular genre?</a:t>
            </a:r>
          </a:p>
          <a:p>
            <a:r>
              <a:rPr lang="en-US" dirty="0"/>
              <a:t>What is the highest grossing genre?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6760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0149AC11-9299-4543-8977-279764F5F0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8095683"/>
              </p:ext>
            </p:extLst>
          </p:nvPr>
        </p:nvGraphicFramePr>
        <p:xfrm>
          <a:off x="1709737" y="1500187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1194110B-E636-D64D-B66A-1D3FA832DF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09737" y="1728787"/>
            <a:ext cx="1950091" cy="9474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5DB6B95-F126-5B4A-A8CE-87B3FA9B8E4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659828" y="3845877"/>
            <a:ext cx="1625600" cy="1625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84A6E437-8F51-6C4B-8E36-4E206AA4C2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791074" y="1220469"/>
            <a:ext cx="2911474" cy="145573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AC4A981-6693-E942-8458-E11231D25AF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14438" y="3933033"/>
            <a:ext cx="2073013" cy="49752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821F81D-FB83-E145-8405-E090108CA85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858374" y="1334959"/>
            <a:ext cx="1378077" cy="1378077"/>
          </a:xfrm>
          <a:prstGeom prst="rect">
            <a:avLst/>
          </a:prstGeom>
        </p:spPr>
      </p:pic>
      <p:sp>
        <p:nvSpPr>
          <p:cNvPr id="22" name="Title 1">
            <a:extLst>
              <a:ext uri="{FF2B5EF4-FFF2-40B4-BE49-F238E27FC236}">
                <a16:creationId xmlns:a16="http://schemas.microsoft.com/office/drawing/2014/main" id="{58BA43F4-88CE-EF4A-907F-973461E053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5428" y="242887"/>
            <a:ext cx="9601200" cy="1485900"/>
          </a:xfrm>
        </p:spPr>
        <p:txBody>
          <a:bodyPr/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9670010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9A204626-2220-4678-A939-FD94EA7B53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BEB475-7A65-5447-B50D-1349D4888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4743" y="685800"/>
            <a:ext cx="5958837" cy="1485900"/>
          </a:xfrm>
        </p:spPr>
        <p:txBody>
          <a:bodyPr>
            <a:normAutofit/>
          </a:bodyPr>
          <a:lstStyle/>
          <a:p>
            <a:r>
              <a:rPr lang="en-US" dirty="0"/>
              <a:t>Dataset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F1E98-108F-A44A-A9D4-82C1F9813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4743" y="2286000"/>
            <a:ext cx="5958837" cy="3581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v"/>
            </a:pPr>
            <a:r>
              <a:rPr lang="en-US" dirty="0"/>
              <a:t>Top 150 titles of every year for to past 3 decades (1990-2019)</a:t>
            </a:r>
          </a:p>
          <a:p>
            <a:pPr>
              <a:buFont typeface="Wingdings" pitchFamily="2" charset="2"/>
              <a:buChar char="v"/>
            </a:pPr>
            <a:r>
              <a:rPr lang="en-US" dirty="0"/>
              <a:t>4500 Total entries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Title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Budget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Domestic Gross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Popularity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Average Rating</a:t>
            </a:r>
          </a:p>
          <a:p>
            <a:pPr lvl="1">
              <a:buFont typeface="Wingdings" pitchFamily="2" charset="2"/>
              <a:buChar char="v"/>
            </a:pPr>
            <a:r>
              <a:rPr lang="en-US"/>
              <a:t>Run Time</a:t>
            </a:r>
          </a:p>
          <a:p>
            <a:pPr>
              <a:buFont typeface="Wingdings" pitchFamily="2" charset="2"/>
              <a:buChar char="v"/>
            </a:pPr>
            <a:endParaRPr lang="en-US"/>
          </a:p>
          <a:p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B97D8A6-1C5A-42B6-AE78-F3D0F9BDF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83661" y="0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" name="Graphic 15" descr="Upward trend">
            <a:extLst>
              <a:ext uri="{FF2B5EF4-FFF2-40B4-BE49-F238E27FC236}">
                <a16:creationId xmlns:a16="http://schemas.microsoft.com/office/drawing/2014/main" id="{758710A6-1D39-484F-91BB-EE8876829B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52340" y="1778834"/>
            <a:ext cx="3299579" cy="3299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06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ectangle 41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7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8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50" name="Rectangle 49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3FB1BE-91B5-FC41-8B92-BF6878949C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34053" y="1289918"/>
            <a:ext cx="6126863" cy="424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118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64" name="Rectangle 63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17E908-B570-D24E-A30B-0AA115FE0B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1774" y="1289918"/>
            <a:ext cx="7071421" cy="424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9659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D488911C-0EC7-40A9-9BCB-CA8A66E462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53023EA8-527A-4FA2-A71D-626F912756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60C46CD6-ADBB-41BC-8969-7C707D4332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42" name="Freeform 6">
              <a:extLst>
                <a:ext uri="{FF2B5EF4-FFF2-40B4-BE49-F238E27FC236}">
                  <a16:creationId xmlns:a16="http://schemas.microsoft.com/office/drawing/2014/main" id="{B6C38415-998B-45FB-A12C-BD0B184CB8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44" name="Rectangle 43">
            <a:extLst>
              <a:ext uri="{FF2B5EF4-FFF2-40B4-BE49-F238E27FC236}">
                <a16:creationId xmlns:a16="http://schemas.microsoft.com/office/drawing/2014/main" id="{C8D89F71-9459-4318-ACAE-874616C3A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462" y="968188"/>
            <a:ext cx="10194046" cy="4894232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EA20559-7079-BC49-8FCC-4D3E67782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2062" y="1289918"/>
            <a:ext cx="7130845" cy="4242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098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32">
            <a:extLst>
              <a:ext uri="{FF2B5EF4-FFF2-40B4-BE49-F238E27FC236}">
                <a16:creationId xmlns:a16="http://schemas.microsoft.com/office/drawing/2014/main" id="{AA6EC888-B85F-410F-B430-06583E94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48" name="Rectangle 34">
            <a:extLst>
              <a:ext uri="{FF2B5EF4-FFF2-40B4-BE49-F238E27FC236}">
                <a16:creationId xmlns:a16="http://schemas.microsoft.com/office/drawing/2014/main" id="{7A9832FF-2FB7-4330-B055-6ABDD80C07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6321" y="321731"/>
            <a:ext cx="10833946" cy="6131654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D721FEC-48AD-5A4E-8BEE-24C363F7AB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45004" y="965197"/>
            <a:ext cx="4616576" cy="4844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9445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30BC9609-A8AF-411F-A9E0-C3B93C8945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33D4EB43-4D3E-4CB3-9E10-3DEA878D6BD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9473358"/>
              </p:ext>
            </p:extLst>
          </p:nvPr>
        </p:nvGraphicFramePr>
        <p:xfrm>
          <a:off x="1830999" y="640080"/>
          <a:ext cx="7727339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53571271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427</Words>
  <Application>Microsoft Macintosh PowerPoint</Application>
  <PresentationFormat>Widescreen</PresentationFormat>
  <Paragraphs>81</Paragraphs>
  <Slides>9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Franklin Gothic Book</vt:lpstr>
      <vt:lpstr>Wingdings</vt:lpstr>
      <vt:lpstr>Crop</vt:lpstr>
      <vt:lpstr>Movie Data Analysis</vt:lpstr>
      <vt:lpstr>What factors go into a successful movie?</vt:lpstr>
      <vt:lpstr>Process</vt:lpstr>
      <vt:lpstr>Dataset Information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Data Analysis</dc:title>
  <dc:creator>JADEN.LIN65@students.kbcc.cuny.edu</dc:creator>
  <cp:lastModifiedBy>JADEN.LIN65@students.kbcc.cuny.edu</cp:lastModifiedBy>
  <cp:revision>1</cp:revision>
  <dcterms:created xsi:type="dcterms:W3CDTF">2020-04-27T17:42:29Z</dcterms:created>
  <dcterms:modified xsi:type="dcterms:W3CDTF">2020-04-27T17:42:50Z</dcterms:modified>
</cp:coreProperties>
</file>